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304" r:id="rId2"/>
    <p:sldId id="305" r:id="rId3"/>
    <p:sldId id="306" r:id="rId4"/>
    <p:sldId id="307" r:id="rId5"/>
    <p:sldId id="308" r:id="rId6"/>
    <p:sldId id="312" r:id="rId7"/>
    <p:sldId id="313" r:id="rId8"/>
    <p:sldId id="309" r:id="rId9"/>
    <p:sldId id="310" r:id="rId10"/>
    <p:sldId id="311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8F98A5F-1AC3-40F7-9636-3049DDF3C1B0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F7F517-F2D7-461C-AC35-0F54EBBDF6D8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F25B7-C788-544A-A24E-FC924E58F804}" type="slidenum">
              <a:rPr lang="hu-HU" smtClean="0"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41990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2023. 11. 07.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782012" y="1259632"/>
            <a:ext cx="8531832" cy="1689095"/>
          </a:xfrm>
        </p:spPr>
        <p:txBody>
          <a:bodyPr>
            <a:noAutofit/>
          </a:bodyPr>
          <a:lstStyle/>
          <a:p>
            <a:r>
              <a:rPr lang="hu-HU" sz="4400" b="1" dirty="0"/>
              <a:t>Vizsgálati szám csökkentés lehetőségei </a:t>
            </a:r>
            <a:endParaRPr lang="hu-HU" sz="4400" b="1" dirty="0">
              <a:latin typeface="Arial" panose="020B0604020202020204" pitchFamily="34" charset="0"/>
            </a:endParaRP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082548"/>
            <a:ext cx="6400800" cy="697632"/>
          </a:xfrm>
        </p:spPr>
        <p:txBody>
          <a:bodyPr>
            <a:noAutofit/>
          </a:bodyPr>
          <a:lstStyle/>
          <a:p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Izsák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Bálint</a:t>
            </a:r>
          </a:p>
          <a:p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NNGYK </a:t>
            </a:r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Közegészségügyi Laboratóriumi és Módszertani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Főosztály</a:t>
            </a:r>
            <a:endParaRPr lang="hu-HU" sz="22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4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884648" y="1268760"/>
            <a:ext cx="7955768" cy="2691730"/>
          </a:xfrm>
        </p:spPr>
        <p:txBody>
          <a:bodyPr>
            <a:noAutofit/>
          </a:bodyPr>
          <a:lstStyle/>
          <a:p>
            <a:r>
              <a:rPr lang="hu-HU" sz="4400" b="1" dirty="0">
                <a:latin typeface="Arial" panose="020B0604020202020204" pitchFamily="34" charset="0"/>
              </a:rPr>
              <a:t>Köszönöm a megtisztelő figyelmet!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301208"/>
            <a:ext cx="6400800" cy="697632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bg1">
                    <a:lumMod val="65000"/>
                  </a:schemeClr>
                </a:solidFill>
              </a:rPr>
              <a:t>izsak.balint@nkk.gov.hu</a:t>
            </a:r>
            <a:endParaRPr lang="hu-HU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782012" y="1259632"/>
            <a:ext cx="8531832" cy="1689095"/>
          </a:xfrm>
        </p:spPr>
        <p:txBody>
          <a:bodyPr>
            <a:noAutofit/>
          </a:bodyPr>
          <a:lstStyle/>
          <a:p>
            <a:r>
              <a:rPr lang="hu-HU" sz="4400" b="1" dirty="0"/>
              <a:t>Vizsgálati szám csökkentés lehetőségei </a:t>
            </a:r>
            <a:endParaRPr lang="hu-HU" sz="4400" b="1" dirty="0">
              <a:latin typeface="Arial" panose="020B0604020202020204" pitchFamily="34" charset="0"/>
            </a:endParaRP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082548"/>
            <a:ext cx="6400800" cy="697632"/>
          </a:xfrm>
        </p:spPr>
        <p:txBody>
          <a:bodyPr>
            <a:noAutofit/>
          </a:bodyPr>
          <a:lstStyle/>
          <a:p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Izsák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Bálint</a:t>
            </a:r>
          </a:p>
          <a:p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NNGYK </a:t>
            </a:r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Közegészségügyi Laboratóriumi és Módszertani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Főosztály</a:t>
            </a:r>
            <a:endParaRPr lang="hu-HU" sz="22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34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384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 smtClean="0"/>
              <a:t>Az ivóvízminőség ellenőrzése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398" y="1166326"/>
            <a:ext cx="10225484" cy="5369221"/>
          </a:xfrm>
        </p:spPr>
        <p:txBody>
          <a:bodyPr>
            <a:normAutofit/>
          </a:bodyPr>
          <a:lstStyle/>
          <a:p>
            <a:r>
              <a:rPr lang="hu-HU" dirty="0" smtClean="0">
                <a:cs typeface="Arial" panose="020B0604020202020204" pitchFamily="34" charset="0"/>
              </a:rPr>
              <a:t>2. melléklet B) rész paraméterek (2.2.) és gyakoriságok (3.)</a:t>
            </a:r>
          </a:p>
          <a:p>
            <a:endParaRPr lang="hu-HU" dirty="0" smtClean="0">
              <a:cs typeface="Arial" panose="020B0604020202020204" pitchFamily="34" charset="0"/>
            </a:endParaRPr>
          </a:p>
          <a:p>
            <a:pPr lvl="1"/>
            <a:r>
              <a:rPr lang="hu-HU" dirty="0" smtClean="0">
                <a:cs typeface="Arial" panose="020B0604020202020204" pitchFamily="34" charset="0"/>
              </a:rPr>
              <a:t>„A” csoport </a:t>
            </a:r>
            <a:r>
              <a:rPr lang="hu-HU" sz="1800" dirty="0" smtClean="0">
                <a:cs typeface="Arial" panose="020B0604020202020204" pitchFamily="34" charset="0"/>
              </a:rPr>
              <a:t>(ellenőrző paraméterek)</a:t>
            </a:r>
          </a:p>
          <a:p>
            <a:pPr lvl="2"/>
            <a:r>
              <a:rPr lang="hu-HU" dirty="0" err="1" smtClean="0">
                <a:cs typeface="Arial" panose="020B0604020202020204" pitchFamily="34" charset="0"/>
              </a:rPr>
              <a:t>Organoleptikus</a:t>
            </a:r>
            <a:r>
              <a:rPr lang="hu-HU" dirty="0" smtClean="0">
                <a:cs typeface="Arial" panose="020B0604020202020204" pitchFamily="34" charset="0"/>
              </a:rPr>
              <a:t>, </a:t>
            </a:r>
            <a:r>
              <a:rPr lang="hu-HU" dirty="0" err="1" smtClean="0">
                <a:cs typeface="Arial" panose="020B0604020202020204" pitchFamily="34" charset="0"/>
              </a:rPr>
              <a:t>mikorbiológiai</a:t>
            </a:r>
            <a:r>
              <a:rPr lang="hu-HU" dirty="0" smtClean="0">
                <a:cs typeface="Arial" panose="020B0604020202020204" pitchFamily="34" charset="0"/>
              </a:rPr>
              <a:t> és kémiai jellemzők</a:t>
            </a:r>
          </a:p>
          <a:p>
            <a:pPr lvl="2"/>
            <a:r>
              <a:rPr lang="hu-HU" dirty="0" smtClean="0">
                <a:cs typeface="Arial" panose="020B0604020202020204" pitchFamily="34" charset="0"/>
              </a:rPr>
              <a:t>Nevesített komponensek </a:t>
            </a:r>
            <a:r>
              <a:rPr lang="hu-HU" sz="1600" dirty="0" smtClean="0">
                <a:cs typeface="Arial" panose="020B0604020202020204" pitchFamily="34" charset="0"/>
              </a:rPr>
              <a:t>(</a:t>
            </a:r>
            <a:r>
              <a:rPr lang="hu-HU" sz="1600" i="1" dirty="0" smtClean="0">
                <a:cs typeface="Arial" panose="020B0604020202020204" pitchFamily="34" charset="0"/>
              </a:rPr>
              <a:t>E. coli</a:t>
            </a:r>
            <a:r>
              <a:rPr lang="hu-HU" sz="1600" dirty="0" smtClean="0">
                <a:cs typeface="Arial" panose="020B0604020202020204" pitchFamily="34" charset="0"/>
              </a:rPr>
              <a:t>, íz, szag, pH, ammónium, nitrit stb.)</a:t>
            </a:r>
            <a:br>
              <a:rPr lang="hu-HU" sz="1600" dirty="0" smtClean="0">
                <a:cs typeface="Arial" panose="020B0604020202020204" pitchFamily="34" charset="0"/>
              </a:rPr>
            </a:br>
            <a:r>
              <a:rPr lang="hu-HU" sz="1600" dirty="0" smtClean="0">
                <a:cs typeface="Arial" panose="020B0604020202020204" pitchFamily="34" charset="0"/>
              </a:rPr>
              <a:t>(nem csökkenthetők)</a:t>
            </a:r>
          </a:p>
          <a:p>
            <a:pPr lvl="2"/>
            <a:r>
              <a:rPr lang="hu-HU" dirty="0">
                <a:cs typeface="Arial" panose="020B0604020202020204" pitchFamily="34" charset="0"/>
              </a:rPr>
              <a:t>K</a:t>
            </a:r>
            <a:r>
              <a:rPr lang="hu-HU" dirty="0" smtClean="0">
                <a:cs typeface="Arial" panose="020B0604020202020204" pitchFamily="34" charset="0"/>
              </a:rPr>
              <a:t>ockázatértékelés alapján</a:t>
            </a:r>
          </a:p>
          <a:p>
            <a:pPr lvl="2"/>
            <a:r>
              <a:rPr lang="hu-HU" dirty="0" smtClean="0">
                <a:cs typeface="Arial" panose="020B0604020202020204" pitchFamily="34" charset="0"/>
              </a:rPr>
              <a:t>Technológia alapján </a:t>
            </a:r>
            <a:r>
              <a:rPr lang="hu-HU" sz="1600" dirty="0" smtClean="0">
                <a:cs typeface="Arial" panose="020B0604020202020204" pitchFamily="34" charset="0"/>
              </a:rPr>
              <a:t>(vegyszerdagolás, eltávolítás)</a:t>
            </a:r>
          </a:p>
          <a:p>
            <a:pPr lvl="2"/>
            <a:r>
              <a:rPr lang="hu-HU" dirty="0" smtClean="0">
                <a:cs typeface="Arial" panose="020B0604020202020204" pitchFamily="34" charset="0"/>
              </a:rPr>
              <a:t>Vízminőségváltozás követésére, </a:t>
            </a:r>
            <a:r>
              <a:rPr lang="hu-HU" dirty="0">
                <a:cs typeface="Arial" panose="020B0604020202020204" pitchFamily="34" charset="0"/>
              </a:rPr>
              <a:t>technológia </a:t>
            </a:r>
            <a:r>
              <a:rPr lang="hu-HU" dirty="0" smtClean="0">
                <a:cs typeface="Arial" panose="020B0604020202020204" pitchFamily="34" charset="0"/>
              </a:rPr>
              <a:t>ellenőrzésére</a:t>
            </a:r>
            <a:endParaRPr lang="hu-HU" dirty="0">
              <a:cs typeface="Arial" panose="020B0604020202020204" pitchFamily="34" charset="0"/>
            </a:endParaRPr>
          </a:p>
          <a:p>
            <a:pPr lvl="1"/>
            <a:endParaRPr lang="hu-HU" dirty="0" smtClean="0">
              <a:cs typeface="Arial" panose="020B0604020202020204" pitchFamily="34" charset="0"/>
            </a:endParaRPr>
          </a:p>
          <a:p>
            <a:pPr lvl="1"/>
            <a:r>
              <a:rPr lang="hu-HU" dirty="0" smtClean="0">
                <a:cs typeface="Arial" panose="020B0604020202020204" pitchFamily="34" charset="0"/>
              </a:rPr>
              <a:t>„B” </a:t>
            </a:r>
            <a:r>
              <a:rPr lang="hu-HU" dirty="0">
                <a:cs typeface="Arial" panose="020B0604020202020204" pitchFamily="34" charset="0"/>
              </a:rPr>
              <a:t>csoport </a:t>
            </a:r>
            <a:r>
              <a:rPr lang="hu-HU" sz="1800" dirty="0" smtClean="0">
                <a:cs typeface="Arial" panose="020B0604020202020204" pitchFamily="34" charset="0"/>
              </a:rPr>
              <a:t>(részletes </a:t>
            </a:r>
            <a:r>
              <a:rPr lang="hu-HU" sz="1800" dirty="0">
                <a:cs typeface="Arial" panose="020B0604020202020204" pitchFamily="34" charset="0"/>
              </a:rPr>
              <a:t>paraméterek)</a:t>
            </a:r>
          </a:p>
          <a:p>
            <a:pPr lvl="2"/>
            <a:r>
              <a:rPr lang="hu-HU" dirty="0">
                <a:cs typeface="Arial" panose="020B0604020202020204" pitchFamily="34" charset="0"/>
              </a:rPr>
              <a:t>M</a:t>
            </a:r>
            <a:r>
              <a:rPr lang="hu-HU" dirty="0" smtClean="0">
                <a:cs typeface="Arial" panose="020B0604020202020204" pitchFamily="34" charset="0"/>
              </a:rPr>
              <a:t>inden, ami nem „A” csoport </a:t>
            </a:r>
            <a:endParaRPr lang="hu-HU" dirty="0">
              <a:cs typeface="Arial" panose="020B0604020202020204" pitchFamily="34" charset="0"/>
            </a:endParaRPr>
          </a:p>
          <a:p>
            <a:endParaRPr lang="hu-HU" dirty="0">
              <a:cs typeface="Arial" panose="020B0604020202020204" pitchFamily="34" charset="0"/>
            </a:endParaRPr>
          </a:p>
        </p:txBody>
      </p:sp>
      <p:sp>
        <p:nvSpPr>
          <p:cNvPr id="4" name="Jobb oldali kapcsos zárójel 3"/>
          <p:cNvSpPr/>
          <p:nvPr/>
        </p:nvSpPr>
        <p:spPr>
          <a:xfrm>
            <a:off x="8397552" y="2178323"/>
            <a:ext cx="1315616" cy="33452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9927771" y="3389271"/>
            <a:ext cx="2024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>
                <a:latin typeface="Arial" panose="020B0604020202020204" pitchFamily="34" charset="0"/>
              </a:rPr>
              <a:t>3. táblázat szerinti gyakorisággal, kivéve, ha…</a:t>
            </a:r>
            <a:endParaRPr 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29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7159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Vizsgálatszám csökkentés lehetőségei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3555" y="1082351"/>
            <a:ext cx="10515600" cy="4963983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2. melléklet B) rész 2.3.</a:t>
            </a:r>
          </a:p>
          <a:p>
            <a:pPr lvl="1"/>
            <a:r>
              <a:rPr lang="hu-HU" dirty="0" smtClean="0"/>
              <a:t>2.3.1. szerinti csökkentés</a:t>
            </a:r>
          </a:p>
          <a:p>
            <a:pPr lvl="1"/>
            <a:endParaRPr lang="hu-HU" dirty="0" smtClean="0"/>
          </a:p>
          <a:p>
            <a:pPr lvl="2"/>
            <a:r>
              <a:rPr lang="hu-HU" dirty="0" smtClean="0"/>
              <a:t>Illetékes hatóság 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Vizsgálati program elfogadásával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Legfeljebb 25%-</a:t>
            </a:r>
            <a:r>
              <a:rPr lang="hu-HU" dirty="0" err="1" smtClean="0"/>
              <a:t>ra</a:t>
            </a:r>
            <a:endParaRPr lang="hu-HU" dirty="0" smtClean="0"/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2.2.1. a) komponensek nem csökkenthetők </a:t>
            </a:r>
            <a:r>
              <a:rPr lang="hu-HU" sz="1600" dirty="0" smtClean="0"/>
              <a:t>(nevesített komponensek)</a:t>
            </a:r>
          </a:p>
          <a:p>
            <a:pPr lvl="2"/>
            <a:endParaRPr lang="hu-HU" sz="1600" dirty="0" smtClean="0"/>
          </a:p>
          <a:p>
            <a:pPr lvl="2"/>
            <a:r>
              <a:rPr lang="hu-HU" dirty="0" smtClean="0"/>
              <a:t>Legalább 3 éves időszakban rendszeres mintázás reprezentatív mintavételi helyen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Határ-, ill. parametrikus érték 60 %-a </a:t>
            </a:r>
            <a:r>
              <a:rPr lang="hu-HU" sz="1600" dirty="0" smtClean="0"/>
              <a:t>(ill. a PÉ túllépés 10 % alatt)</a:t>
            </a:r>
          </a:p>
          <a:p>
            <a:pPr lvl="2"/>
            <a:endParaRPr lang="hu-HU" sz="1600" dirty="0" smtClean="0"/>
          </a:p>
          <a:p>
            <a:pPr lvl="2"/>
            <a:r>
              <a:rPr lang="hu-HU" dirty="0" smtClean="0"/>
              <a:t>Veszélyelemzés és kockázatértékelés, ill. releváns információk engedik</a:t>
            </a:r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19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448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Vizsgálatszám csökkentés lehetőségei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1216" y="727789"/>
            <a:ext cx="10877939" cy="531854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2. melléklet B) rész 2.3.</a:t>
            </a:r>
          </a:p>
          <a:p>
            <a:endParaRPr lang="hu-HU" dirty="0" smtClean="0"/>
          </a:p>
          <a:p>
            <a:pPr lvl="1"/>
            <a:r>
              <a:rPr lang="hu-HU" dirty="0" smtClean="0"/>
              <a:t>2.3.2. szerinti csökkentés</a:t>
            </a:r>
          </a:p>
          <a:p>
            <a:pPr lvl="1"/>
            <a:endParaRPr lang="hu-HU" dirty="0" smtClean="0"/>
          </a:p>
          <a:p>
            <a:pPr lvl="2"/>
            <a:r>
              <a:rPr lang="hu-HU" dirty="0" smtClean="0"/>
              <a:t>Országos tisztifőorvos </a:t>
            </a:r>
            <a:r>
              <a:rPr lang="hu-HU" sz="1700" dirty="0" smtClean="0"/>
              <a:t>(ill. NÉBIH</a:t>
            </a:r>
            <a:r>
              <a:rPr lang="hu-HU" sz="1700" dirty="0" smtClean="0"/>
              <a:t>)</a:t>
            </a:r>
            <a:endParaRPr lang="hu-HU" dirty="0" smtClean="0"/>
          </a:p>
          <a:p>
            <a:pPr lvl="2"/>
            <a:r>
              <a:rPr lang="hu-HU" dirty="0" smtClean="0"/>
              <a:t>Kérelemre</a:t>
            </a:r>
            <a:endParaRPr lang="hu-HU" dirty="0" smtClean="0"/>
          </a:p>
          <a:p>
            <a:pPr lvl="2"/>
            <a:r>
              <a:rPr lang="hu-HU" dirty="0" smtClean="0"/>
              <a:t>3 évente 1 </a:t>
            </a:r>
            <a:r>
              <a:rPr lang="hu-HU" dirty="0" smtClean="0"/>
              <a:t>vizsgálatra</a:t>
            </a:r>
            <a:endParaRPr lang="hu-HU" dirty="0" smtClean="0"/>
          </a:p>
          <a:p>
            <a:pPr lvl="2"/>
            <a:r>
              <a:rPr lang="hu-HU" dirty="0" smtClean="0"/>
              <a:t>Nevesített komponensek </a:t>
            </a:r>
            <a:r>
              <a:rPr lang="hu-HU" sz="1600" dirty="0" smtClean="0"/>
              <a:t>(újak: Cd, klorid, szulfát, Na, U, PFA, radiológiai paraméterek</a:t>
            </a:r>
            <a:r>
              <a:rPr lang="hu-HU" sz="1600" dirty="0" smtClean="0"/>
              <a:t>)</a:t>
            </a:r>
            <a:endParaRPr lang="hu-HU" sz="1600" dirty="0" smtClean="0"/>
          </a:p>
          <a:p>
            <a:pPr lvl="2"/>
            <a:r>
              <a:rPr lang="hu-HU" dirty="0"/>
              <a:t>Legalább 3 éves időszakban rendszeres </a:t>
            </a:r>
            <a:r>
              <a:rPr lang="hu-HU" dirty="0" smtClean="0"/>
              <a:t>mintázás reprezentatív mintavételi </a:t>
            </a:r>
            <a:r>
              <a:rPr lang="hu-HU" dirty="0" smtClean="0"/>
              <a:t>helyen</a:t>
            </a:r>
            <a:endParaRPr lang="hu-HU" dirty="0"/>
          </a:p>
          <a:p>
            <a:pPr lvl="2"/>
            <a:r>
              <a:rPr lang="hu-HU" dirty="0" smtClean="0"/>
              <a:t>Határ-, ill. parametrikus érték 30 %-a </a:t>
            </a:r>
          </a:p>
          <a:p>
            <a:pPr lvl="2"/>
            <a:r>
              <a:rPr lang="hu-HU" dirty="0" smtClean="0"/>
              <a:t>Veszélyelemzés és kockázatértékelés, ill. releváns információk </a:t>
            </a:r>
            <a:r>
              <a:rPr lang="hu-HU" dirty="0" smtClean="0"/>
              <a:t>engedik</a:t>
            </a:r>
            <a:endParaRPr lang="hu-HU" dirty="0" smtClean="0"/>
          </a:p>
          <a:p>
            <a:pPr lvl="2"/>
            <a:r>
              <a:rPr lang="hu-HU" dirty="0" smtClean="0"/>
              <a:t>A vízbázis „védett” vagy mesterségesen védelemben </a:t>
            </a:r>
            <a:r>
              <a:rPr lang="hu-HU" dirty="0" smtClean="0"/>
              <a:t>tartott</a:t>
            </a:r>
            <a:endParaRPr lang="hu-HU" dirty="0" smtClean="0"/>
          </a:p>
          <a:p>
            <a:pPr lvl="2"/>
            <a:r>
              <a:rPr lang="hu-HU" dirty="0" smtClean="0"/>
              <a:t>6 évente felülvizsgálat </a:t>
            </a:r>
            <a:r>
              <a:rPr lang="hu-HU" dirty="0" smtClean="0"/>
              <a:t>köteles</a:t>
            </a:r>
          </a:p>
          <a:p>
            <a:pPr lvl="2"/>
            <a:r>
              <a:rPr lang="hu-HU" dirty="0"/>
              <a:t>NNGYK Közegészségügyi Főosztály rögzíti</a:t>
            </a:r>
          </a:p>
          <a:p>
            <a:pPr lvl="2"/>
            <a:r>
              <a:rPr lang="hu-HU" dirty="0"/>
              <a:t>A HUMVI automatikusan figyelembe veszi</a:t>
            </a:r>
          </a:p>
          <a:p>
            <a:pPr lvl="2"/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08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448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Radiológiai paraméterek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7030" y="634483"/>
            <a:ext cx="10877939" cy="5318546"/>
          </a:xfrm>
        </p:spPr>
        <p:txBody>
          <a:bodyPr>
            <a:normAutofit/>
          </a:bodyPr>
          <a:lstStyle/>
          <a:p>
            <a:r>
              <a:rPr lang="hu-HU" dirty="0" smtClean="0"/>
              <a:t>Trícium, radon, indikatív dózis</a:t>
            </a:r>
          </a:p>
          <a:p>
            <a:r>
              <a:rPr lang="hu-HU" dirty="0" smtClean="0"/>
              <a:t>Lényeges változások az 5/2023 (I. 12.) Kormányrendeletben</a:t>
            </a:r>
          </a:p>
          <a:p>
            <a:r>
              <a:rPr lang="hu-HU" dirty="0" smtClean="0"/>
              <a:t>Megszűnt a végleges felmentés</a:t>
            </a:r>
          </a:p>
          <a:p>
            <a:r>
              <a:rPr lang="hu-HU" dirty="0" smtClean="0"/>
              <a:t>A korábbi felmentések 2023-ban még figyelembe  vehetők a csökkentésekhez</a:t>
            </a:r>
          </a:p>
          <a:p>
            <a:r>
              <a:rPr lang="hu-HU" dirty="0" smtClean="0"/>
              <a:t>Sok rossz tapasztalat a korábban kiadott határozatokkal </a:t>
            </a:r>
            <a:r>
              <a:rPr lang="hu-HU" sz="2000" dirty="0" smtClean="0"/>
              <a:t>(főleg indikatív dózis)</a:t>
            </a:r>
            <a:endParaRPr lang="hu-HU" dirty="0"/>
          </a:p>
          <a:p>
            <a:r>
              <a:rPr lang="hu-HU" dirty="0"/>
              <a:t>NNGYK Módszertani útmutató ivóvizek radiológiai paramétereinek vizsgálatához és értékeléséhez</a:t>
            </a:r>
            <a:endParaRPr lang="hu-HU" dirty="0" smtClean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440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884" y="4763699"/>
            <a:ext cx="348700" cy="34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006" y="6136697"/>
            <a:ext cx="518457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églalap 3"/>
          <p:cNvSpPr/>
          <p:nvPr/>
        </p:nvSpPr>
        <p:spPr>
          <a:xfrm>
            <a:off x="4577018" y="1123804"/>
            <a:ext cx="3010709" cy="1033925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Indikatív dózis meghatározása: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összes </a:t>
            </a:r>
            <a:r>
              <a:rPr lang="el-GR" dirty="0">
                <a:latin typeface="Arial" panose="020B0604020202020204" pitchFamily="34" charset="0"/>
              </a:rPr>
              <a:t>α</a:t>
            </a:r>
            <a:r>
              <a:rPr lang="hu-HU" dirty="0">
                <a:latin typeface="Arial" panose="020B0604020202020204" pitchFamily="34" charset="0"/>
              </a:rPr>
              <a:t>- és </a:t>
            </a:r>
            <a:r>
              <a:rPr lang="el-GR" dirty="0">
                <a:latin typeface="Arial" panose="020B0604020202020204" pitchFamily="34" charset="0"/>
              </a:rPr>
              <a:t>β</a:t>
            </a:r>
            <a:r>
              <a:rPr lang="hu-HU" dirty="0" err="1">
                <a:latin typeface="Arial" panose="020B0604020202020204" pitchFamily="34" charset="0"/>
              </a:rPr>
              <a:t>-aktivitás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6991175" y="2540514"/>
            <a:ext cx="3024335" cy="1033925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>
                <a:latin typeface="Arial" panose="020B0604020202020204" pitchFamily="34" charset="0"/>
              </a:rPr>
              <a:t>össz</a:t>
            </a:r>
            <a:r>
              <a:rPr lang="hu-HU" dirty="0">
                <a:latin typeface="Arial" panose="020B0604020202020204" pitchFamily="34" charset="0"/>
              </a:rPr>
              <a:t>. </a:t>
            </a:r>
            <a:r>
              <a:rPr lang="el-GR" dirty="0">
                <a:latin typeface="Arial" panose="020B0604020202020204" pitchFamily="34" charset="0"/>
              </a:rPr>
              <a:t>α</a:t>
            </a:r>
            <a:r>
              <a:rPr lang="hu-HU" dirty="0">
                <a:latin typeface="Arial" panose="020B0604020202020204" pitchFamily="34" charset="0"/>
              </a:rPr>
              <a:t> ≤ 0,1 </a:t>
            </a:r>
            <a:r>
              <a:rPr lang="hu-HU" dirty="0" err="1">
                <a:latin typeface="Arial" panose="020B0604020202020204" pitchFamily="34" charset="0"/>
              </a:rPr>
              <a:t>Bq</a:t>
            </a:r>
            <a:r>
              <a:rPr lang="hu-HU" dirty="0">
                <a:latin typeface="Arial" panose="020B0604020202020204" pitchFamily="34" charset="0"/>
              </a:rPr>
              <a:t>/l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ÉS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</a:rPr>
              <a:t>össz</a:t>
            </a:r>
            <a:r>
              <a:rPr lang="hu-HU" dirty="0">
                <a:latin typeface="Arial" panose="020B0604020202020204" pitchFamily="34" charset="0"/>
              </a:rPr>
              <a:t>. </a:t>
            </a:r>
            <a:r>
              <a:rPr lang="el-GR" dirty="0">
                <a:latin typeface="Arial" panose="020B0604020202020204" pitchFamily="34" charset="0"/>
              </a:rPr>
              <a:t>β</a:t>
            </a:r>
            <a:r>
              <a:rPr lang="hu-HU" dirty="0">
                <a:latin typeface="Arial" panose="020B0604020202020204" pitchFamily="34" charset="0"/>
              </a:rPr>
              <a:t> ≤ 1,0 </a:t>
            </a:r>
            <a:r>
              <a:rPr lang="hu-HU" dirty="0" err="1">
                <a:latin typeface="Arial" panose="020B0604020202020204" pitchFamily="34" charset="0"/>
              </a:rPr>
              <a:t>Bq</a:t>
            </a:r>
            <a:r>
              <a:rPr lang="hu-HU" dirty="0">
                <a:latin typeface="Arial" panose="020B0604020202020204" pitchFamily="34" charset="0"/>
              </a:rPr>
              <a:t>/l </a:t>
            </a:r>
          </a:p>
        </p:txBody>
      </p:sp>
      <p:sp>
        <p:nvSpPr>
          <p:cNvPr id="29" name="Téglalap 28"/>
          <p:cNvSpPr/>
          <p:nvPr/>
        </p:nvSpPr>
        <p:spPr>
          <a:xfrm>
            <a:off x="1954334" y="2546194"/>
            <a:ext cx="3024335" cy="1033925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>
                <a:latin typeface="Arial" panose="020B0604020202020204" pitchFamily="34" charset="0"/>
              </a:rPr>
              <a:t>össz</a:t>
            </a:r>
            <a:r>
              <a:rPr lang="hu-HU" dirty="0">
                <a:latin typeface="Arial" panose="020B0604020202020204" pitchFamily="34" charset="0"/>
              </a:rPr>
              <a:t>. </a:t>
            </a:r>
            <a:r>
              <a:rPr lang="el-GR" dirty="0">
                <a:latin typeface="Arial" panose="020B0604020202020204" pitchFamily="34" charset="0"/>
              </a:rPr>
              <a:t>α</a:t>
            </a:r>
            <a:r>
              <a:rPr lang="hu-HU" dirty="0">
                <a:latin typeface="Arial" panose="020B0604020202020204" pitchFamily="34" charset="0"/>
              </a:rPr>
              <a:t> &gt; 0,1 </a:t>
            </a:r>
            <a:r>
              <a:rPr lang="hu-HU" dirty="0" err="1">
                <a:latin typeface="Arial" panose="020B0604020202020204" pitchFamily="34" charset="0"/>
              </a:rPr>
              <a:t>Bq</a:t>
            </a:r>
            <a:r>
              <a:rPr lang="hu-HU" dirty="0">
                <a:latin typeface="Arial" panose="020B0604020202020204" pitchFamily="34" charset="0"/>
              </a:rPr>
              <a:t>/l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ÉS/VAGY</a:t>
            </a:r>
          </a:p>
          <a:p>
            <a:pPr algn="ctr"/>
            <a:r>
              <a:rPr lang="hu-HU" dirty="0">
                <a:latin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</a:rPr>
              <a:t>össz</a:t>
            </a:r>
            <a:r>
              <a:rPr lang="hu-HU" dirty="0">
                <a:latin typeface="Arial" panose="020B0604020202020204" pitchFamily="34" charset="0"/>
              </a:rPr>
              <a:t>. </a:t>
            </a:r>
            <a:r>
              <a:rPr lang="el-GR" dirty="0">
                <a:latin typeface="Arial" panose="020B0604020202020204" pitchFamily="34" charset="0"/>
              </a:rPr>
              <a:t>β</a:t>
            </a:r>
            <a:r>
              <a:rPr lang="hu-HU" dirty="0">
                <a:latin typeface="Arial" panose="020B0604020202020204" pitchFamily="34" charset="0"/>
              </a:rPr>
              <a:t> &gt; 1,0 </a:t>
            </a:r>
            <a:r>
              <a:rPr lang="hu-HU" dirty="0" err="1">
                <a:latin typeface="Arial" panose="020B0604020202020204" pitchFamily="34" charset="0"/>
              </a:rPr>
              <a:t>Bq</a:t>
            </a:r>
            <a:r>
              <a:rPr lang="hu-HU" dirty="0">
                <a:latin typeface="Arial" panose="020B0604020202020204" pitchFamily="34" charset="0"/>
              </a:rPr>
              <a:t>/l</a:t>
            </a:r>
          </a:p>
        </p:txBody>
      </p:sp>
      <p:sp>
        <p:nvSpPr>
          <p:cNvPr id="35" name="Téglalap 34"/>
          <p:cNvSpPr/>
          <p:nvPr/>
        </p:nvSpPr>
        <p:spPr>
          <a:xfrm>
            <a:off x="1954332" y="3968585"/>
            <a:ext cx="3024336" cy="144016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Természetes/mesterséges </a:t>
            </a:r>
            <a:r>
              <a:rPr lang="hu-HU" dirty="0" err="1">
                <a:latin typeface="Arial" panose="020B0604020202020204" pitchFamily="34" charset="0"/>
              </a:rPr>
              <a:t>radionulkidok</a:t>
            </a:r>
            <a:r>
              <a:rPr lang="hu-HU" dirty="0">
                <a:latin typeface="Arial" panose="020B0604020202020204" pitchFamily="34" charset="0"/>
              </a:rPr>
              <a:t> meghatározása </a:t>
            </a:r>
            <a:r>
              <a:rPr lang="hu-HU" sz="1600" dirty="0">
                <a:latin typeface="Arial" panose="020B0604020202020204" pitchFamily="34" charset="0"/>
              </a:rPr>
              <a:t>– teljesül-e a jogszabályban meghatározott egyenlőtlenség?</a:t>
            </a:r>
          </a:p>
        </p:txBody>
      </p:sp>
      <p:sp>
        <p:nvSpPr>
          <p:cNvPr id="47" name="Téglalap 46"/>
          <p:cNvSpPr/>
          <p:nvPr/>
        </p:nvSpPr>
        <p:spPr>
          <a:xfrm>
            <a:off x="7007084" y="4185562"/>
            <a:ext cx="3024335" cy="1006206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Az indikatív dózis ≤ 0,1 </a:t>
            </a:r>
            <a:r>
              <a:rPr lang="hu-HU" dirty="0" err="1">
                <a:latin typeface="Arial" panose="020B0604020202020204" pitchFamily="34" charset="0"/>
              </a:rPr>
              <a:t>mSv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1" name="Téglalap 50"/>
          <p:cNvSpPr/>
          <p:nvPr/>
        </p:nvSpPr>
        <p:spPr>
          <a:xfrm>
            <a:off x="5613031" y="4517646"/>
            <a:ext cx="952310" cy="342038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Igen </a:t>
            </a:r>
          </a:p>
        </p:txBody>
      </p:sp>
      <p:sp>
        <p:nvSpPr>
          <p:cNvPr id="52" name="Téglalap 51"/>
          <p:cNvSpPr/>
          <p:nvPr/>
        </p:nvSpPr>
        <p:spPr>
          <a:xfrm>
            <a:off x="2990345" y="5898386"/>
            <a:ext cx="952310" cy="342038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Nem </a:t>
            </a:r>
          </a:p>
        </p:txBody>
      </p:sp>
      <p:sp>
        <p:nvSpPr>
          <p:cNvPr id="53" name="Téglalap 52"/>
          <p:cNvSpPr/>
          <p:nvPr/>
        </p:nvSpPr>
        <p:spPr>
          <a:xfrm>
            <a:off x="6996100" y="5570065"/>
            <a:ext cx="3024335" cy="998680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Az indikatív dózis &gt; 0,1 </a:t>
            </a:r>
            <a:r>
              <a:rPr lang="hu-HU" dirty="0" err="1">
                <a:latin typeface="Arial" panose="020B0604020202020204" pitchFamily="34" charset="0"/>
              </a:rPr>
              <a:t>mSv</a:t>
            </a:r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58" name="Egyenes összekötő 57"/>
          <p:cNvCxnSpPr/>
          <p:nvPr/>
        </p:nvCxnSpPr>
        <p:spPr>
          <a:xfrm flipV="1">
            <a:off x="7605526" y="1363704"/>
            <a:ext cx="91372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nyíllal 59"/>
          <p:cNvCxnSpPr/>
          <p:nvPr/>
        </p:nvCxnSpPr>
        <p:spPr>
          <a:xfrm>
            <a:off x="3473316" y="1389327"/>
            <a:ext cx="0" cy="1151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flipH="1" flipV="1">
            <a:off x="3473316" y="1419009"/>
            <a:ext cx="111733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nyíllal 63"/>
          <p:cNvCxnSpPr/>
          <p:nvPr/>
        </p:nvCxnSpPr>
        <p:spPr>
          <a:xfrm>
            <a:off x="8503343" y="1372246"/>
            <a:ext cx="4924" cy="1151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nyíllal 67"/>
          <p:cNvCxnSpPr>
            <a:stCxn id="23" idx="2"/>
            <a:endCxn id="47" idx="0"/>
          </p:cNvCxnSpPr>
          <p:nvPr/>
        </p:nvCxnSpPr>
        <p:spPr>
          <a:xfrm>
            <a:off x="8503343" y="3574439"/>
            <a:ext cx="15909" cy="611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nyíllal 90"/>
          <p:cNvCxnSpPr>
            <a:stCxn id="29" idx="2"/>
            <a:endCxn id="35" idx="0"/>
          </p:cNvCxnSpPr>
          <p:nvPr/>
        </p:nvCxnSpPr>
        <p:spPr>
          <a:xfrm flipH="1">
            <a:off x="3466500" y="3580119"/>
            <a:ext cx="2" cy="388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nyíllal 92"/>
          <p:cNvCxnSpPr>
            <a:stCxn id="35" idx="2"/>
            <a:endCxn id="52" idx="0"/>
          </p:cNvCxnSpPr>
          <p:nvPr/>
        </p:nvCxnSpPr>
        <p:spPr>
          <a:xfrm>
            <a:off x="3466500" y="5408746"/>
            <a:ext cx="0" cy="4896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nyíllal 119"/>
          <p:cNvCxnSpPr>
            <a:stCxn id="51" idx="3"/>
            <a:endCxn id="47" idx="1"/>
          </p:cNvCxnSpPr>
          <p:nvPr/>
        </p:nvCxnSpPr>
        <p:spPr>
          <a:xfrm>
            <a:off x="6565341" y="4688665"/>
            <a:ext cx="4417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nyíllal 125"/>
          <p:cNvCxnSpPr>
            <a:stCxn id="35" idx="3"/>
            <a:endCxn id="51" idx="1"/>
          </p:cNvCxnSpPr>
          <p:nvPr/>
        </p:nvCxnSpPr>
        <p:spPr>
          <a:xfrm>
            <a:off x="4978669" y="4688665"/>
            <a:ext cx="634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nyíllal 127"/>
          <p:cNvCxnSpPr>
            <a:stCxn id="52" idx="3"/>
            <a:endCxn id="53" idx="1"/>
          </p:cNvCxnSpPr>
          <p:nvPr/>
        </p:nvCxnSpPr>
        <p:spPr>
          <a:xfrm>
            <a:off x="3942655" y="6069405"/>
            <a:ext cx="30534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ím 1"/>
          <p:cNvSpPr>
            <a:spLocks noGrp="1"/>
          </p:cNvSpPr>
          <p:nvPr>
            <p:ph type="title"/>
          </p:nvPr>
        </p:nvSpPr>
        <p:spPr>
          <a:xfrm>
            <a:off x="156635" y="269615"/>
            <a:ext cx="11510228" cy="648072"/>
          </a:xfrm>
        </p:spPr>
        <p:txBody>
          <a:bodyPr>
            <a:normAutofit/>
          </a:bodyPr>
          <a:lstStyle/>
          <a:p>
            <a:r>
              <a:rPr lang="hu-HU" sz="4000" dirty="0" smtClean="0"/>
              <a:t>Indikatív dózis meghatározásának folyamatábrája</a:t>
            </a:r>
            <a:endParaRPr lang="hu-HU" sz="4000" dirty="0"/>
          </a:p>
        </p:txBody>
      </p:sp>
      <p:sp>
        <p:nvSpPr>
          <p:cNvPr id="2" name="Ellipszis 1"/>
          <p:cNvSpPr/>
          <p:nvPr/>
        </p:nvSpPr>
        <p:spPr>
          <a:xfrm>
            <a:off x="1143000" y="3786236"/>
            <a:ext cx="9509760" cy="177011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9468423" y="840547"/>
            <a:ext cx="2701087" cy="16004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Alternatív vizsgálati szint megállapítható, onnantól lehet összes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- és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-aktivitás vizsgálat, és az alternatív vizsgálati szint 30 %, ill. 60 %-a figyelembe véve adható a vizsgálati szám csökkentés. </a:t>
            </a: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zögletes összekötő 6"/>
          <p:cNvCxnSpPr>
            <a:stCxn id="2" idx="6"/>
            <a:endCxn id="3" idx="2"/>
          </p:cNvCxnSpPr>
          <p:nvPr/>
        </p:nvCxnSpPr>
        <p:spPr>
          <a:xfrm flipV="1">
            <a:off x="10652760" y="2440985"/>
            <a:ext cx="166207" cy="2230308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09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448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Vizsgálatszám csökkentés lehetőségei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1216" y="727789"/>
            <a:ext cx="10877939" cy="5318546"/>
          </a:xfrm>
        </p:spPr>
        <p:txBody>
          <a:bodyPr>
            <a:normAutofit/>
          </a:bodyPr>
          <a:lstStyle/>
          <a:p>
            <a:r>
              <a:rPr lang="hu-HU" dirty="0" smtClean="0"/>
              <a:t>2. melléklet B) rész 2.3.</a:t>
            </a:r>
          </a:p>
          <a:p>
            <a:endParaRPr lang="hu-HU" dirty="0" smtClean="0"/>
          </a:p>
          <a:p>
            <a:pPr lvl="1"/>
            <a:r>
              <a:rPr lang="hu-HU" dirty="0"/>
              <a:t>2.3.3. </a:t>
            </a:r>
            <a:r>
              <a:rPr lang="hu-HU" dirty="0" smtClean="0"/>
              <a:t>nem csökkenthető a vizsgálatszám, ha az adott komponens:</a:t>
            </a:r>
          </a:p>
          <a:p>
            <a:pPr lvl="1"/>
            <a:endParaRPr lang="hu-HU" dirty="0" smtClean="0"/>
          </a:p>
          <a:p>
            <a:pPr lvl="2"/>
            <a:r>
              <a:rPr lang="hu-HU" dirty="0" smtClean="0"/>
              <a:t>Elosztóhálózatból / fogyasztói belső hálózatból is eredhet </a:t>
            </a:r>
            <a:r>
              <a:rPr lang="hu-HU" sz="1600" dirty="0" smtClean="0"/>
              <a:t>(pl. ólom)</a:t>
            </a:r>
          </a:p>
          <a:p>
            <a:pPr lvl="2"/>
            <a:endParaRPr lang="hu-HU" dirty="0" smtClean="0"/>
          </a:p>
          <a:p>
            <a:pPr lvl="2"/>
            <a:r>
              <a:rPr lang="hu-HU" dirty="0" smtClean="0"/>
              <a:t>Mennyisége változhat elosztóhálózaton </a:t>
            </a:r>
            <a:r>
              <a:rPr lang="hu-HU" dirty="0"/>
              <a:t>/ fogyasztói belső </a:t>
            </a:r>
            <a:r>
              <a:rPr lang="hu-HU" dirty="0" smtClean="0"/>
              <a:t>hálózaton </a:t>
            </a:r>
            <a:r>
              <a:rPr lang="hu-HU" sz="1600" dirty="0" smtClean="0"/>
              <a:t>(pl. THM, fertőtlenítés esetén)</a:t>
            </a:r>
            <a:endParaRPr lang="hu-HU" dirty="0" smtClean="0"/>
          </a:p>
          <a:p>
            <a:pPr lvl="2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63354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65314"/>
            <a:ext cx="10515600" cy="916247"/>
          </a:xfrm>
        </p:spPr>
        <p:txBody>
          <a:bodyPr>
            <a:normAutofit/>
          </a:bodyPr>
          <a:lstStyle/>
          <a:p>
            <a:r>
              <a:rPr lang="hu-HU" sz="3600" dirty="0"/>
              <a:t>Figyelembe veendő </a:t>
            </a:r>
            <a:r>
              <a:rPr lang="hu-HU" sz="3600" dirty="0" smtClean="0"/>
              <a:t>szempontok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81561"/>
            <a:ext cx="10515600" cy="5195402"/>
          </a:xfrm>
        </p:spPr>
        <p:txBody>
          <a:bodyPr/>
          <a:lstStyle/>
          <a:p>
            <a:endParaRPr lang="hu-HU" dirty="0" smtClean="0"/>
          </a:p>
          <a:p>
            <a:pPr lvl="1"/>
            <a:r>
              <a:rPr lang="hu-HU" dirty="0" smtClean="0"/>
              <a:t>Emelkedő tendenciák</a:t>
            </a:r>
          </a:p>
          <a:p>
            <a:pPr lvl="2"/>
            <a:r>
              <a:rPr lang="hu-HU" dirty="0" smtClean="0"/>
              <a:t>Hiába nem érte még el a koncentráció a 60 %-</a:t>
            </a:r>
            <a:r>
              <a:rPr lang="hu-HU" dirty="0" err="1" smtClean="0"/>
              <a:t>ot</a:t>
            </a:r>
            <a:r>
              <a:rPr lang="hu-HU" dirty="0" smtClean="0"/>
              <a:t>, ha folyamatos emelkedés figyelhető meg!</a:t>
            </a:r>
          </a:p>
          <a:p>
            <a:pPr lvl="2"/>
            <a:endParaRPr lang="hu-HU" dirty="0" smtClean="0"/>
          </a:p>
          <a:p>
            <a:pPr lvl="1"/>
            <a:r>
              <a:rPr lang="hu-HU" dirty="0" smtClean="0"/>
              <a:t>Veszélyelemzés és kockázatértékelés</a:t>
            </a:r>
          </a:p>
          <a:p>
            <a:pPr lvl="2"/>
            <a:r>
              <a:rPr lang="hu-HU" dirty="0" smtClean="0"/>
              <a:t>Területhasználatok – pl. mezőgazdasági tevékenység </a:t>
            </a:r>
          </a:p>
          <a:p>
            <a:pPr lvl="2"/>
            <a:endParaRPr lang="hu-HU" dirty="0" smtClean="0"/>
          </a:p>
          <a:p>
            <a:pPr lvl="1"/>
            <a:r>
              <a:rPr lang="hu-HU" dirty="0" smtClean="0"/>
              <a:t>Vízkezelés/technológia</a:t>
            </a:r>
          </a:p>
          <a:p>
            <a:pPr lvl="2"/>
            <a:r>
              <a:rPr lang="hu-HU" dirty="0" smtClean="0"/>
              <a:t>Eltávolítandó komponensek (pl. arzén eltávolítás)</a:t>
            </a:r>
          </a:p>
          <a:p>
            <a:pPr lvl="2"/>
            <a:r>
              <a:rPr lang="hu-HU" dirty="0" smtClean="0"/>
              <a:t>Vegyszeradagolás, fertőtlenítés (pl. alumínium vs. alumínium-szulfát; klórozás </a:t>
            </a:r>
            <a:r>
              <a:rPr lang="hu-HU" dirty="0" err="1" smtClean="0"/>
              <a:t>vs</a:t>
            </a:r>
            <a:r>
              <a:rPr lang="hu-HU" dirty="0" smtClean="0"/>
              <a:t> THM)</a:t>
            </a:r>
          </a:p>
        </p:txBody>
      </p:sp>
    </p:spTree>
    <p:extLst>
      <p:ext uri="{BB962C8B-B14F-4D97-AF65-F5344CB8AC3E}">
        <p14:creationId xmlns:p14="http://schemas.microsoft.com/office/powerpoint/2010/main" val="37321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E_ESCAIDE" id="{B8231E25-80D9-5448-AC43-7FBE7D1A89CD}" vid="{168D9E2F-84EA-B640-B4C0-A4315794611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NNGYK</Template>
  <TotalTime>27</TotalTime>
  <Words>553</Words>
  <Application>Microsoft Office PowerPoint</Application>
  <PresentationFormat>Szélesvásznú</PresentationFormat>
  <Paragraphs>96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2" baseType="lpstr">
      <vt:lpstr>Arial</vt:lpstr>
      <vt:lpstr>Office-téma</vt:lpstr>
      <vt:lpstr>Vizsgálati szám csökkentés lehetőségei </vt:lpstr>
      <vt:lpstr>Vizsgálati szám csökkentés lehetőségei </vt:lpstr>
      <vt:lpstr>Az ivóvízminőség ellenőrzése</vt:lpstr>
      <vt:lpstr>Vizsgálatszám csökkentés lehetőségei</vt:lpstr>
      <vt:lpstr>Vizsgálatszám csökkentés lehetőségei</vt:lpstr>
      <vt:lpstr>Radiológiai paraméterek</vt:lpstr>
      <vt:lpstr>Indikatív dózis meghatározásának folyamatábrája</vt:lpstr>
      <vt:lpstr>Vizsgálatszám csökkentés lehetőségei</vt:lpstr>
      <vt:lpstr>Figyelembe veendő szempontok</vt:lpstr>
      <vt:lpstr>Köszönöm a megtisztelő figyelmet!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SURVEILLANCE</dc:title>
  <dc:creator>Izsák Bálint</dc:creator>
  <cp:lastModifiedBy>Izsák Bálint</cp:lastModifiedBy>
  <cp:revision>7</cp:revision>
  <dcterms:created xsi:type="dcterms:W3CDTF">2023-11-07T10:04:01Z</dcterms:created>
  <dcterms:modified xsi:type="dcterms:W3CDTF">2023-11-07T10:31:37Z</dcterms:modified>
</cp:coreProperties>
</file>